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282" r:id="rId3"/>
    <p:sldId id="275" r:id="rId4"/>
    <p:sldId id="276" r:id="rId5"/>
    <p:sldId id="277" r:id="rId6"/>
    <p:sldId id="274" r:id="rId7"/>
    <p:sldId id="278" r:id="rId8"/>
    <p:sldId id="279" r:id="rId9"/>
    <p:sldId id="280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Tmon몬소리 Black" panose="02000A03000000000000" pitchFamily="2" charset="-127"/>
      <p:regular r:id="rId15"/>
      <p:bold r:id="rId16"/>
      <p:italic r:id="rId17"/>
      <p:boldItalic r:id="rId18"/>
    </p:embeddedFont>
    <p:embeddedFont>
      <p:font typeface="Arial Black" panose="020B0604020202020204" pitchFamily="34" charset="0"/>
      <p:bold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D9"/>
    <a:srgbClr val="30538F"/>
    <a:srgbClr val="FFC901"/>
    <a:srgbClr val="FF9801"/>
    <a:srgbClr val="2F528F"/>
    <a:srgbClr val="516EA1"/>
    <a:srgbClr val="03173F"/>
    <a:srgbClr val="FFFF71"/>
    <a:srgbClr val="FFFCC9"/>
    <a:srgbClr val="FFF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-172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방정식과 부등식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01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1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변수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ore-KR" dirty="0"/>
              </a:p>
              <a:p>
                <a:endParaRPr kumimoji="1" lang="en-US" altLang="ko-Kore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1600" dirty="0"/>
                  <a:t>변수</a:t>
                </a:r>
                <a:r>
                  <a:rPr kumimoji="1" lang="en-US" altLang="ko-Kore-KR" sz="1600" dirty="0"/>
                  <a:t>(</a:t>
                </a:r>
                <a:r>
                  <a:rPr kumimoji="1" lang="en-US" altLang="ko-KR" sz="1600" dirty="0"/>
                  <a:t>variable)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변하는 수 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상수</a:t>
                </a:r>
                <a:r>
                  <a:rPr kumimoji="1" lang="en-US" altLang="ko-KR" sz="1600" dirty="0"/>
                  <a:t>(constant)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변하지 않는 수</a:t>
                </a:r>
                <a:endParaRPr kumimoji="1" lang="en-US" altLang="ko-KR" sz="1600" dirty="0"/>
              </a:p>
              <a:p>
                <a:br>
                  <a:rPr kumimoji="1" lang="en-US" altLang="ko-KR" sz="1600" dirty="0"/>
                </a:b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−3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항</a:t>
                </a:r>
                <a:r>
                  <a:rPr kumimoji="1" lang="en-US" altLang="ko-KR" sz="1600" dirty="0"/>
                  <a:t>(term)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숫자와 문자의 곱으로 이루어진 수식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 err="1"/>
                  <a:t>상수항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constant term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 중에서 수로만 이루어진 수식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계수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coefficient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상수와 변수로 구성된 단항식에서 변수와 곱해진 상수 부분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단항식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monomial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항의 개수가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개인 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다항식</a:t>
                </a:r>
                <a:r>
                  <a:rPr kumimoji="1" lang="en-US" altLang="ko-KR" sz="1600" dirty="0"/>
                  <a:t>(</a:t>
                </a:r>
                <a:r>
                  <a:rPr lang="en-US" altLang="ko-Kore-KR" sz="1600" dirty="0"/>
                  <a:t>polynomial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항의 개수가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개이상인 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차수</a:t>
                </a:r>
                <a:r>
                  <a:rPr kumimoji="1" lang="en-US" altLang="ko-KR" sz="1600" dirty="0"/>
                  <a:t>(degree)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문자를 곱한 횟수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5232202"/>
              </a:xfrm>
              <a:prstGeom prst="rect">
                <a:avLst/>
              </a:prstGeom>
              <a:blipFill>
                <a:blip r:embed="rId4"/>
                <a:stretch>
                  <a:fillRect l="-455" t="-4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추가 설명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차수</a:t>
                </a: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위의 식에서 특정 변수에 따라 차수가 다르다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독립변수 종속변수</a:t>
                </a: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 3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+ 7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독립변수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다른 변수와 관계없이 독립적으로 변하는 변수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종속변수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다른 변수의 변화에 따라 값이 변하는 변수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위의 예시에서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가 독립변수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가 종속변수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4278094"/>
              </a:xfrm>
              <a:prstGeom prst="rect">
                <a:avLst/>
              </a:prstGeom>
              <a:blipFill>
                <a:blip r:embed="rId4"/>
                <a:stretch>
                  <a:fillRect l="-341" t="-297" b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4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수식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변수와 상수를 연산자를 이용하여 표현한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+ 7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830997"/>
              </a:xfrm>
              <a:prstGeom prst="rect">
                <a:avLst/>
              </a:prstGeom>
              <a:blipFill>
                <a:blip r:embed="rId4"/>
                <a:stretch>
                  <a:fillRect l="-341" t="-1515" b="-75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1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pPr marL="342900" indent="-342900">
                  <a:buAutoNum type="arabicPeriod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등식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등호로 양변이 이루어진 수식</a:t>
                </a:r>
                <a:r>
                  <a:rPr kumimoji="1" lang="en-US" altLang="ko-KR" sz="1600" dirty="0"/>
                  <a:t>. </a:t>
                </a:r>
                <a:r>
                  <a:rPr kumimoji="1" lang="ko-KR" altLang="en-US" sz="1600" dirty="0"/>
                  <a:t>이 수식이 참이든 거짓이든 등호로 이어져 있으면 등식이라고 함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  <a:r>
                  <a:rPr kumimoji="1" lang="ko-KR" altLang="en-US" sz="1600" dirty="0"/>
                  <a:t> 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2 + 3 = 5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(</a:t>
                </a:r>
                <a:r>
                  <a:rPr kumimoji="1" lang="ko-KR" altLang="en-US" sz="1600" dirty="0"/>
                  <a:t>참인 등식</a:t>
                </a:r>
                <a:r>
                  <a:rPr kumimoji="1" lang="en-US" altLang="ko-KR" sz="1600" dirty="0"/>
                  <a:t>)</a:t>
                </a:r>
              </a:p>
              <a:p>
                <a:r>
                  <a:rPr kumimoji="1" lang="en-US" altLang="ko-KR" sz="1600" dirty="0"/>
                  <a:t>2 + 3 = 4 – 1 (</a:t>
                </a:r>
                <a:r>
                  <a:rPr kumimoji="1" lang="ko-KR" altLang="en-US" sz="1600" dirty="0"/>
                  <a:t>거짓인 등식</a:t>
                </a:r>
                <a:r>
                  <a:rPr kumimoji="1" lang="en-US" altLang="ko-KR" sz="1600" dirty="0"/>
                  <a:t>)</a:t>
                </a:r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미지수에 따라 참이 되기도 거짓이 되기도 하는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 2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3785652"/>
              </a:xfrm>
              <a:prstGeom prst="rect">
                <a:avLst/>
              </a:prstGeom>
              <a:blipFill>
                <a:blip r:embed="rId5"/>
                <a:stretch>
                  <a:fillRect l="-341" t="-1003" b="-3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3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77992" y="1059910"/>
                <a:ext cx="11158104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2. </a:t>
                </a:r>
                <a:r>
                  <a:rPr kumimoji="1" lang="ko-KR" altLang="en-US" sz="1600" dirty="0"/>
                  <a:t>일차방정식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이차방정식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n</a:t>
                </a:r>
                <a:r>
                  <a:rPr kumimoji="1" lang="ko-KR" altLang="en-US" sz="1600" dirty="0"/>
                  <a:t>차방정식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r>
                  <a:rPr kumimoji="1" lang="ko-KR" altLang="en-US" sz="1600" dirty="0"/>
                  <a:t>일차방정식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1600" dirty="0"/>
              </a:p>
              <a:p>
                <a:r>
                  <a:rPr kumimoji="1" lang="ko-KR" altLang="en-US" sz="1600" dirty="0"/>
                  <a:t>이차방정식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endParaRPr kumimoji="1" lang="en-US" altLang="ko-KR" sz="1600" dirty="0"/>
              </a:p>
              <a:p>
                <a:r>
                  <a:rPr kumimoji="1" lang="en-US" altLang="ko-KR" sz="1600" dirty="0"/>
                  <a:t>n</a:t>
                </a:r>
                <a:r>
                  <a:rPr kumimoji="1" lang="ko-KR" altLang="en-US" sz="1600" dirty="0"/>
                  <a:t>차방정식</a:t>
                </a:r>
                <a:r>
                  <a:rPr kumimoji="1" lang="en-US" altLang="ko-KR" sz="16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 7</m:t>
                    </m:r>
                  </m:oMath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>
                    <a:solidFill>
                      <a:srgbClr val="FF0000"/>
                    </a:solidFill>
                  </a:rPr>
                  <a:t>* </a:t>
                </a:r>
                <a:r>
                  <a:rPr kumimoji="1" lang="ko-KR" altLang="en-US" sz="1600" dirty="0">
                    <a:solidFill>
                      <a:srgbClr val="FF0000"/>
                    </a:solidFill>
                  </a:rPr>
                  <a:t>여기서 주의 할 부분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1. x </a:t>
                </a:r>
                <a:r>
                  <a:rPr kumimoji="1" lang="ko-KR" altLang="en-US" sz="1600" dirty="0"/>
                  <a:t>에 대해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y </a:t>
                </a:r>
                <a:r>
                  <a:rPr kumimoji="1" lang="ko-KR" altLang="en-US" sz="1600" dirty="0"/>
                  <a:t>에 대해 라는 문장에 따라 방정식의 차수가 달라진다</a:t>
                </a:r>
                <a:r>
                  <a:rPr kumimoji="1" lang="en-US" altLang="ko-KR" sz="1600" dirty="0"/>
                  <a:t>.</a:t>
                </a:r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= 7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3</a:t>
                </a:r>
                <a:r>
                  <a:rPr kumimoji="1" lang="ko-KR" altLang="en-US" sz="1600" dirty="0"/>
                  <a:t>차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kumimoji="1" lang="ko-KR" altLang="en-US" sz="1600" dirty="0"/>
                  <a:t>에서 </a:t>
                </a:r>
                <a:r>
                  <a:rPr kumimoji="1" lang="ko-KR" altLang="en-US" sz="1600" dirty="0" err="1"/>
                  <a:t>처럼</a:t>
                </a:r>
                <a:r>
                  <a:rPr kumimoji="1" lang="ko-KR" altLang="en-US" sz="1600" dirty="0"/>
                  <a:t> 계수가 특정되지 않는 변수일 때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 0 :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</a:t>
                </a:r>
                <a:r>
                  <a:rPr kumimoji="1" lang="en-US" altLang="ko-KR" sz="1600" dirty="0"/>
                  <a:t>2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2" y="1059910"/>
                <a:ext cx="11158104" cy="5016758"/>
              </a:xfrm>
              <a:prstGeom prst="rect">
                <a:avLst/>
              </a:prstGeom>
              <a:blipFill>
                <a:blip r:embed="rId4"/>
                <a:stretch>
                  <a:fillRect l="-341" t="-2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07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345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3.</a:t>
                </a:r>
                <a:r>
                  <a:rPr kumimoji="1" lang="ko-KR" altLang="en-US" sz="1600" dirty="0"/>
                  <a:t> 항등식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미지수에 어떤 수를 대입하더라도 항상 참이 되는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좌변과 우변을 잘 정리하면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꼴이 성립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2x + 1 = 3x - (x - 1)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문제의 조건에 따라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꼴이 도출됨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200" dirty="0"/>
                  <a:t>위의 항등식은 세상에서 가장 아름다운 수식이라고 불리는 </a:t>
                </a:r>
                <a:r>
                  <a:rPr kumimoji="1" lang="ko-KR" altLang="en-US" sz="1200" dirty="0" err="1"/>
                  <a:t>오일러</a:t>
                </a:r>
                <a:r>
                  <a:rPr kumimoji="1" lang="ko-KR" altLang="en-US" sz="1200" dirty="0"/>
                  <a:t> 항등식이다</a:t>
                </a:r>
                <a:r>
                  <a:rPr kumimoji="1" lang="en-US" altLang="ko-KR" sz="1200" dirty="0"/>
                  <a:t>.</a:t>
                </a:r>
              </a:p>
              <a:p>
                <a:r>
                  <a:rPr kumimoji="1" lang="ko-KR" altLang="en-US" sz="1200" dirty="0"/>
                  <a:t>위의 항등식을 증명하기 위해서는 수학에서 중요하게 다뤄지는 </a:t>
                </a:r>
                <a:r>
                  <a:rPr kumimoji="1" lang="en-US" altLang="ko-KR" sz="1200" dirty="0"/>
                  <a:t>abstract algebra, </a:t>
                </a:r>
                <a:r>
                  <a:rPr lang="en-US" altLang="ko-Kore-KR" sz="1200" dirty="0"/>
                  <a:t>analysis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number theory </a:t>
                </a:r>
                <a:r>
                  <a:rPr lang="ko-KR" altLang="en-US" sz="1200" dirty="0"/>
                  <a:t>등등 매우 중요하고 </a:t>
                </a:r>
                <a:r>
                  <a:rPr lang="ko-KR" altLang="en-US" sz="1200" dirty="0" err="1"/>
                  <a:t>크리티컬한</a:t>
                </a:r>
                <a:r>
                  <a:rPr lang="ko-KR" altLang="en-US" sz="1200" dirty="0"/>
                  <a:t> 정리들이 모두 쓰이는 수식이다</a:t>
                </a:r>
                <a:r>
                  <a:rPr lang="en-US" altLang="ko-KR" sz="1200" dirty="0"/>
                  <a:t>.</a:t>
                </a:r>
                <a:endParaRPr kumimoji="1" lang="en-US" altLang="ko-KR" sz="12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3455113"/>
              </a:xfrm>
              <a:prstGeom prst="rect">
                <a:avLst/>
              </a:prstGeom>
              <a:blipFill>
                <a:blip r:embed="rId4"/>
                <a:stretch>
                  <a:fillRect l="-341" t="-3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80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Unit 2. </a:t>
            </a:r>
            <a:r>
              <a:rPr kumimoji="1" lang="ko-KR" altLang="en-US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469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2.2.</a:t>
                </a:r>
                <a:r>
                  <a:rPr kumimoji="1" lang="ko-KR" altLang="en-US" sz="1600" dirty="0"/>
                  <a:t> 부등식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부등호로 양변이 이어져 있는 수식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절대부등식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부등식 중에서 변수가 변하더라도 항상 성립하는 부등식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ko-KR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ko-KR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+ 5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0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상대부등식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부등식 중에서 변수가 변할 때 특정 조건에서만 성립하는 부등식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ko-KR" alt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6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ko-KR" alt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- 4 </a:t>
                </a:r>
                <a14:m>
                  <m:oMath xmlns:m="http://schemas.openxmlformats.org/officeDocument/2006/math"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0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추가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유명한 절대부등식들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삼각부등식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ko-KR" sz="1600" dirty="0"/>
                  <a:t>  </a:t>
                </a:r>
                <a:r>
                  <a:rPr kumimoji="1" lang="en-US" altLang="ko-KR" sz="1600" dirty="0">
                    <a:sym typeface="Wingdings" pitchFamily="2" charset="2"/>
                  </a:rPr>
                  <a:t> </a:t>
                </a:r>
                <a:r>
                  <a:rPr kumimoji="1" lang="ko-KR" altLang="en-US" sz="1600" dirty="0">
                    <a:sym typeface="Wingdings" pitchFamily="2" charset="2"/>
                  </a:rPr>
                  <a:t>삼각형의 제일 긴 변의 길이는 나머지 두 변의 길이의 합보다 작음에서 도출</a:t>
                </a:r>
                <a:br>
                  <a:rPr kumimoji="1" lang="en-US" altLang="ko-KR" sz="1600" dirty="0">
                    <a:sym typeface="Wingdings" pitchFamily="2" charset="2"/>
                  </a:rPr>
                </a:br>
                <a:r>
                  <a:rPr kumimoji="1" lang="ko-KR" altLang="en-US" sz="1600" dirty="0">
                    <a:sym typeface="Wingdings" pitchFamily="2" charset="2"/>
                  </a:rPr>
                  <a:t>산술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>
                    <a:sym typeface="Wingdings" pitchFamily="2" charset="2"/>
                  </a:rPr>
                  <a:t>기하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>
                    <a:sym typeface="Wingdings" pitchFamily="2" charset="2"/>
                  </a:rPr>
                  <a:t>조화평균의 관계부등식 </a:t>
                </a:r>
                <a:r>
                  <a:rPr kumimoji="1" lang="en-US" altLang="ko-KR" sz="1600" dirty="0">
                    <a:sym typeface="Wingdings" pitchFamily="2" charset="2"/>
                  </a:rPr>
                  <a:t>: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kumimoji="1"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rad>
                      <m:radPr>
                        <m:degHide m:val="on"/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𝑎𝑏</m:t>
                        </m:r>
                      </m:e>
                    </m:rad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𝑎𝑏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sym typeface="Wingdings" pitchFamily="2" charset="2"/>
                  </a:rPr>
                  <a:t>  </a:t>
                </a:r>
                <a:r>
                  <a:rPr kumimoji="1" lang="ko-KR" altLang="en-US" sz="1600" dirty="0">
                    <a:sym typeface="Wingdings" pitchFamily="2" charset="2"/>
                  </a:rPr>
                  <a:t>왼쪽부터 산술평균</a:t>
                </a:r>
                <a:r>
                  <a:rPr kumimoji="1" lang="en-US" altLang="ko-KR" sz="1600" dirty="0"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sym typeface="Wingdings" pitchFamily="2" charset="2"/>
                  </a:rPr>
                  <a:t> 기하평균</a:t>
                </a:r>
                <a:r>
                  <a:rPr kumimoji="1" lang="en-US" altLang="ko-KR" sz="1600" dirty="0"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sym typeface="Wingdings" pitchFamily="2" charset="2"/>
                  </a:rPr>
                  <a:t> 조화평균이다</a:t>
                </a:r>
                <a:r>
                  <a:rPr kumimoji="1" lang="en-US" altLang="ko-KR" sz="1600" dirty="0">
                    <a:sym typeface="Wingdings" pitchFamily="2" charset="2"/>
                  </a:rPr>
                  <a:t>.</a:t>
                </a:r>
              </a:p>
              <a:p>
                <a:r>
                  <a:rPr kumimoji="1" lang="ko-KR" altLang="en-US" sz="1600" dirty="0" err="1">
                    <a:sym typeface="Wingdings" pitchFamily="2" charset="2"/>
                  </a:rPr>
                  <a:t>코시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 err="1">
                    <a:sym typeface="Wingdings" pitchFamily="2" charset="2"/>
                  </a:rPr>
                  <a:t>슈바르츠</a:t>
                </a:r>
                <a:r>
                  <a:rPr kumimoji="1" lang="ko-KR" altLang="en-US" sz="1600" dirty="0">
                    <a:sym typeface="Wingdings" pitchFamily="2" charset="2"/>
                  </a:rPr>
                  <a:t> 부등식 </a:t>
                </a:r>
                <a:r>
                  <a:rPr kumimoji="1" lang="en-US" altLang="ko-KR" sz="1600" dirty="0">
                    <a:sym typeface="Wingdings" pitchFamily="2" charset="2"/>
                  </a:rPr>
                  <a:t>: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6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R" sz="1600" i="1" dirty="0" err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en-US" altLang="ko-KR" sz="1600" dirty="0">
                    <a:sym typeface="Wingdings" pitchFamily="2" charset="2"/>
                  </a:rPr>
                  <a:t> ||x|| </a:t>
                </a:r>
                <a:r>
                  <a:rPr kumimoji="1" lang="ko-KR" altLang="en-US" sz="1600" dirty="0">
                    <a:sym typeface="Wingdings" pitchFamily="2" charset="2"/>
                  </a:rPr>
                  <a:t>는 유클리드 </a:t>
                </a:r>
                <a:r>
                  <a:rPr kumimoji="1" lang="en-US" altLang="ko-KR" sz="1600" dirty="0">
                    <a:sym typeface="Wingdings" pitchFamily="2" charset="2"/>
                  </a:rPr>
                  <a:t>norm,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는 벡터의 내적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고등학교에서 배우는 코</a:t>
                </a:r>
                <a:r>
                  <a:rPr kumimoji="1" lang="en-US" altLang="ko-KR" sz="1600" dirty="0"/>
                  <a:t>-</a:t>
                </a:r>
                <a:r>
                  <a:rPr kumimoji="1" lang="ko-KR" altLang="en-US" sz="1600" dirty="0"/>
                  <a:t>슈 부등식 </a:t>
                </a:r>
                <a:r>
                  <a:rPr kumimoji="1" lang="en-US" altLang="ko-KR" sz="16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+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𝑎𝑥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𝑏𝑦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4692118"/>
              </a:xfrm>
              <a:prstGeom prst="rect">
                <a:avLst/>
              </a:prstGeom>
              <a:blipFill>
                <a:blip r:embed="rId4"/>
                <a:stretch>
                  <a:fillRect l="-341" t="-2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171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</TotalTime>
  <Words>628</Words>
  <Application>Microsoft Macintosh PowerPoint</Application>
  <PresentationFormat>와이드스크린</PresentationFormat>
  <Paragraphs>110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Tmon몬소리 Black</vt:lpstr>
      <vt:lpstr>Cambria Math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104</cp:revision>
  <dcterms:created xsi:type="dcterms:W3CDTF">2020-07-20T02:59:15Z</dcterms:created>
  <dcterms:modified xsi:type="dcterms:W3CDTF">2022-05-15T17:04:47Z</dcterms:modified>
</cp:coreProperties>
</file>